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7" r:id="rId11"/>
    <p:sldId id="264" r:id="rId12"/>
  </p:sldIdLst>
  <p:sldSz cx="14630400" cy="8229600"/>
  <p:notesSz cx="8229600" cy="14630400"/>
  <p:embeddedFontLst>
    <p:embeddedFont>
      <p:font typeface="Inter" panose="020B0604020202020204" charset="0"/>
      <p:regular r:id="rId14"/>
    </p:embeddedFont>
    <p:embeddedFont>
      <p:font typeface="Petrona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4A86"/>
    <a:srgbClr val="2821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41" autoAdjust="0"/>
  </p:normalViewPr>
  <p:slideViewPr>
    <p:cSldViewPr snapToGrid="0" snapToObjects="1">
      <p:cViewPr>
        <p:scale>
          <a:sx n="66" d="100"/>
          <a:sy n="66" d="100"/>
        </p:scale>
        <p:origin x="792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8562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3473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6098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583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82133"/>
            </a:gs>
            <a:gs pos="100000">
              <a:srgbClr val="002060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bg>
      <p:bgPr>
        <a:gradFill flip="none" rotWithShape="1">
          <a:gsLst>
            <a:gs pos="0">
              <a:srgbClr val="5E4A86"/>
            </a:gs>
            <a:gs pos="100000">
              <a:srgbClr val="002060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47280"/>
            <a:ext cx="7556421" cy="2054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050"/>
              </a:lnSpc>
              <a:buNone/>
            </a:pPr>
            <a:r>
              <a:rPr lang="en-US" sz="6450" b="1" kern="0" spc="-129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Introduction to Phishing</a:t>
            </a:r>
            <a:endParaRPr lang="en-US" sz="6450" dirty="0"/>
          </a:p>
        </p:txBody>
      </p:sp>
      <p:sp>
        <p:nvSpPr>
          <p:cNvPr id="4" name="Text 1"/>
          <p:cNvSpPr/>
          <p:nvPr/>
        </p:nvSpPr>
        <p:spPr>
          <a:xfrm>
            <a:off x="6280190" y="4441508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Phishing is a type of cybercrime that uses fraud emails, websites, or text messages to trick people into revealing their personal information, such as usernames, passwords, or credit card details.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3"/>
          <p:cNvSpPr/>
          <p:nvPr/>
        </p:nvSpPr>
        <p:spPr>
          <a:xfrm>
            <a:off x="954524" y="4521637"/>
            <a:ext cx="6146483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endParaRPr lang="en-US" sz="16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BA59A2-A80F-48B6-9F1B-2DD8D413D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69019" cy="8191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7445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42611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THANK YOU</a:t>
            </a:r>
            <a:endParaRPr lang="en-US" sz="4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3146" y="939760"/>
            <a:ext cx="5376863" cy="596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b="1" kern="0" spc="-75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Types of Phishing Attacks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123146" y="2014180"/>
            <a:ext cx="409337" cy="409337"/>
          </a:xfrm>
          <a:prstGeom prst="roundRect">
            <a:avLst>
              <a:gd name="adj" fmla="val 18667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269355" y="2075498"/>
            <a:ext cx="116919" cy="286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kern="0" spc="-45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1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6714411" y="2014180"/>
            <a:ext cx="2387798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b="1" kern="0" spc="-38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Spear Phishing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714411" y="2421731"/>
            <a:ext cx="3253026" cy="1745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400" kern="0" spc="-2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Spear phishing is a targeted phishing attack that is specifically designed to target a particular individual or organization. It typically involves using personalized information to make the attack more convincing.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10149364" y="2014180"/>
            <a:ext cx="409337" cy="409337"/>
          </a:xfrm>
          <a:prstGeom prst="roundRect">
            <a:avLst>
              <a:gd name="adj" fmla="val 18667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75570" y="2075498"/>
            <a:ext cx="156805" cy="286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kern="0" spc="-45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2</a:t>
            </a:r>
            <a:endParaRPr lang="en-US" sz="2250" dirty="0"/>
          </a:p>
        </p:txBody>
      </p:sp>
      <p:sp>
        <p:nvSpPr>
          <p:cNvPr id="10" name="Text 7"/>
          <p:cNvSpPr/>
          <p:nvPr/>
        </p:nvSpPr>
        <p:spPr>
          <a:xfrm>
            <a:off x="10740628" y="2014180"/>
            <a:ext cx="2387798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b="1" kern="0" spc="-38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Whaling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0740628" y="2421731"/>
            <a:ext cx="3253026" cy="1745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400" kern="0" spc="-2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Whaling is a type of phishing attack that targets high-level executives or other high-profile individuals. It often involves sophisticated techniques to gain access to sensitive information or financial resources.</a:t>
            </a:r>
            <a:endParaRPr lang="en-US" sz="1400" dirty="0"/>
          </a:p>
        </p:txBody>
      </p:sp>
      <p:sp>
        <p:nvSpPr>
          <p:cNvPr id="12" name="Shape 9"/>
          <p:cNvSpPr/>
          <p:nvPr/>
        </p:nvSpPr>
        <p:spPr>
          <a:xfrm>
            <a:off x="6123146" y="4554260"/>
            <a:ext cx="409337" cy="409337"/>
          </a:xfrm>
          <a:prstGeom prst="roundRect">
            <a:avLst>
              <a:gd name="adj" fmla="val 18667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249591" y="4615577"/>
            <a:ext cx="156448" cy="286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kern="0" spc="-45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3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6714411" y="4554260"/>
            <a:ext cx="2387798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b="1" kern="0" spc="-38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Clone Phishing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6714411" y="4961811"/>
            <a:ext cx="3253026" cy="2327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400" kern="0" spc="-2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Clone phishing is a type of phishing attack that involves sending out emails that appear to be legitimate communications from a known source. The attacker may modify the email's content slightly to try and trick the recipient into clicking on a malicious link or opening a malicious attachment.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10149364" y="4554260"/>
            <a:ext cx="409337" cy="409337"/>
          </a:xfrm>
          <a:prstGeom prst="roundRect">
            <a:avLst>
              <a:gd name="adj" fmla="val 18667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279618" y="4615577"/>
            <a:ext cx="148709" cy="286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kern="0" spc="-45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4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10740628" y="4554260"/>
            <a:ext cx="2387798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b="1" kern="0" spc="-38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Deceptive Phishing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10740628" y="4961811"/>
            <a:ext cx="3253026" cy="1163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400" kern="0" spc="-2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Deceptive phishing involves creating fake websites or emails that look like legitimate websites or emails from well-known companies.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7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5650" y="525780"/>
            <a:ext cx="5019913" cy="627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50" b="1" kern="0" spc="-79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Phishing Techniques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431042" y="1440061"/>
            <a:ext cx="22860" cy="6263878"/>
          </a:xfrm>
          <a:prstGeom prst="roundRect">
            <a:avLst>
              <a:gd name="adj" fmla="val 351352"/>
            </a:avLst>
          </a:prstGeom>
          <a:solidFill>
            <a:srgbClr val="48367C"/>
          </a:solidFill>
          <a:ln/>
        </p:spPr>
      </p:sp>
      <p:sp>
        <p:nvSpPr>
          <p:cNvPr id="5" name="Shape 2"/>
          <p:cNvSpPr/>
          <p:nvPr/>
        </p:nvSpPr>
        <p:spPr>
          <a:xfrm>
            <a:off x="6634698" y="1858685"/>
            <a:ext cx="669250" cy="22860"/>
          </a:xfrm>
          <a:prstGeom prst="roundRect">
            <a:avLst>
              <a:gd name="adj" fmla="val 351352"/>
            </a:avLst>
          </a:prstGeom>
          <a:solidFill>
            <a:srgbClr val="48367C"/>
          </a:solidFill>
          <a:ln/>
        </p:spPr>
      </p:sp>
      <p:sp>
        <p:nvSpPr>
          <p:cNvPr id="6" name="Shape 3"/>
          <p:cNvSpPr/>
          <p:nvPr/>
        </p:nvSpPr>
        <p:spPr>
          <a:xfrm>
            <a:off x="6227385" y="1655088"/>
            <a:ext cx="430173" cy="430173"/>
          </a:xfrm>
          <a:prstGeom prst="roundRect">
            <a:avLst>
              <a:gd name="adj" fmla="val 18671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80976" y="1719501"/>
            <a:ext cx="122873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kern="0" spc="-47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7494151" y="1631275"/>
            <a:ext cx="2509957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4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Email Spoofing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494151" y="2059662"/>
            <a:ext cx="6466999" cy="611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Spoofing involves making an email appear to be from a trusted source when it's actually from a scammer.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34698" y="3472458"/>
            <a:ext cx="669250" cy="22860"/>
          </a:xfrm>
          <a:prstGeom prst="roundRect">
            <a:avLst>
              <a:gd name="adj" fmla="val 351352"/>
            </a:avLst>
          </a:prstGeom>
          <a:solidFill>
            <a:srgbClr val="48367C"/>
          </a:solidFill>
          <a:ln/>
        </p:spPr>
      </p:sp>
      <p:sp>
        <p:nvSpPr>
          <p:cNvPr id="11" name="Shape 8"/>
          <p:cNvSpPr/>
          <p:nvPr/>
        </p:nvSpPr>
        <p:spPr>
          <a:xfrm>
            <a:off x="6227385" y="3268861"/>
            <a:ext cx="430173" cy="430173"/>
          </a:xfrm>
          <a:prstGeom prst="roundRect">
            <a:avLst>
              <a:gd name="adj" fmla="val 18671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60021" y="3333274"/>
            <a:ext cx="164783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kern="0" spc="-47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7494151" y="3245048"/>
            <a:ext cx="2509957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4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URL Manipulation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7494151" y="3673435"/>
            <a:ext cx="6466999" cy="611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Attackers often create URLs that look almost identical to legitimate URLs but redirect to a malicious website.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634698" y="5086231"/>
            <a:ext cx="669250" cy="22860"/>
          </a:xfrm>
          <a:prstGeom prst="roundRect">
            <a:avLst>
              <a:gd name="adj" fmla="val 351352"/>
            </a:avLst>
          </a:prstGeom>
          <a:solidFill>
            <a:srgbClr val="48367C"/>
          </a:solidFill>
          <a:ln/>
        </p:spPr>
      </p:sp>
      <p:sp>
        <p:nvSpPr>
          <p:cNvPr id="16" name="Shape 13"/>
          <p:cNvSpPr/>
          <p:nvPr/>
        </p:nvSpPr>
        <p:spPr>
          <a:xfrm>
            <a:off x="6227385" y="4882634"/>
            <a:ext cx="430173" cy="430173"/>
          </a:xfrm>
          <a:prstGeom prst="roundRect">
            <a:avLst>
              <a:gd name="adj" fmla="val 18671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60259" y="4947047"/>
            <a:ext cx="164425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kern="0" spc="-47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7494151" y="4858822"/>
            <a:ext cx="2509957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4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Social Engineering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494151" y="5287208"/>
            <a:ext cx="6466999" cy="611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Phishing attacks frequently use social engineering tactics to convince victims to divulge their personal information.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6634698" y="6700004"/>
            <a:ext cx="669250" cy="22860"/>
          </a:xfrm>
          <a:prstGeom prst="roundRect">
            <a:avLst>
              <a:gd name="adj" fmla="val 351352"/>
            </a:avLst>
          </a:prstGeom>
          <a:solidFill>
            <a:srgbClr val="48367C"/>
          </a:solidFill>
          <a:ln/>
        </p:spPr>
      </p:sp>
      <p:sp>
        <p:nvSpPr>
          <p:cNvPr id="21" name="Shape 18"/>
          <p:cNvSpPr/>
          <p:nvPr/>
        </p:nvSpPr>
        <p:spPr>
          <a:xfrm>
            <a:off x="6227385" y="6496407"/>
            <a:ext cx="430173" cy="430173"/>
          </a:xfrm>
          <a:prstGeom prst="roundRect">
            <a:avLst>
              <a:gd name="adj" fmla="val 18671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364307" y="6560820"/>
            <a:ext cx="156329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kern="0" spc="-47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4</a:t>
            </a:r>
            <a:endParaRPr lang="en-US" sz="2350" dirty="0"/>
          </a:p>
        </p:txBody>
      </p:sp>
      <p:sp>
        <p:nvSpPr>
          <p:cNvPr id="23" name="Text 20"/>
          <p:cNvSpPr/>
          <p:nvPr/>
        </p:nvSpPr>
        <p:spPr>
          <a:xfrm>
            <a:off x="7494151" y="6472595"/>
            <a:ext cx="2566868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kern="0" spc="-40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Malicious Attachments</a:t>
            </a:r>
            <a:endParaRPr lang="en-US" sz="1950" dirty="0"/>
          </a:p>
        </p:txBody>
      </p:sp>
      <p:sp>
        <p:nvSpPr>
          <p:cNvPr id="24" name="Text 21"/>
          <p:cNvSpPr/>
          <p:nvPr/>
        </p:nvSpPr>
        <p:spPr>
          <a:xfrm>
            <a:off x="7494151" y="6900982"/>
            <a:ext cx="6466999" cy="611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kern="0" spc="-3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Phishing emails might include malicious attachments, which can be used to install malware on victims' computers.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31839"/>
            <a:ext cx="8065889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Social Engineering in Phishing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64307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Pretexting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2419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Attackers invent a scenario to convince victims to provide personal information.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4307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Baiting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5332928" y="4241959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Baiting involves tempting victims with something appealing, like free software or a prize, to lure them into a phishing trap.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4307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Phishing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9872067" y="4241959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Phishing attacks use deceptive emails, websites, or text messages to trick people into revealing their personal information.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87844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5899" y="2291596"/>
            <a:ext cx="5249704" cy="493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50"/>
              </a:lnSpc>
              <a:buNone/>
            </a:pPr>
            <a:r>
              <a:rPr lang="en-US" sz="3100" b="1" kern="0" spc="-62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Identifying Phishing Attempts</a:t>
            </a:r>
            <a:endParaRPr lang="en-US" sz="3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899" y="3010019"/>
            <a:ext cx="751284" cy="120217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02569" y="3160276"/>
            <a:ext cx="2351008" cy="246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kern="0" spc="-3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Verify the Sender's Address</a:t>
            </a:r>
            <a:endParaRPr lang="en-US" sz="1550" dirty="0"/>
          </a:p>
        </p:txBody>
      </p:sp>
      <p:sp>
        <p:nvSpPr>
          <p:cNvPr id="6" name="Text 2"/>
          <p:cNvSpPr/>
          <p:nvPr/>
        </p:nvSpPr>
        <p:spPr>
          <a:xfrm>
            <a:off x="1502569" y="3496985"/>
            <a:ext cx="12601932" cy="240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kern="0" spc="-24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Check the sender's email address to make sure it matches the organization's official website.</a:t>
            </a:r>
            <a:endParaRPr lang="en-US" sz="11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899" y="4212193"/>
            <a:ext cx="751284" cy="120217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502569" y="4362450"/>
            <a:ext cx="2240399" cy="246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kern="0" spc="-3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Look for Suspicious Links</a:t>
            </a:r>
            <a:endParaRPr lang="en-US" sz="1550" dirty="0"/>
          </a:p>
        </p:txBody>
      </p:sp>
      <p:sp>
        <p:nvSpPr>
          <p:cNvPr id="9" name="Text 4"/>
          <p:cNvSpPr/>
          <p:nvPr/>
        </p:nvSpPr>
        <p:spPr>
          <a:xfrm>
            <a:off x="1502569" y="4699159"/>
            <a:ext cx="12601932" cy="240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kern="0" spc="-24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Hover over any links in the email before clicking to see the actual URL and verify that it's legitimate.</a:t>
            </a:r>
            <a:endParaRPr lang="en-US" sz="11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899" y="5414367"/>
            <a:ext cx="751284" cy="120217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502569" y="5564624"/>
            <a:ext cx="3436025" cy="246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kern="0" spc="-3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Check for Spelling and Grammar Errors</a:t>
            </a:r>
            <a:endParaRPr lang="en-US" sz="1550" dirty="0"/>
          </a:p>
        </p:txBody>
      </p:sp>
      <p:sp>
        <p:nvSpPr>
          <p:cNvPr id="12" name="Text 6"/>
          <p:cNvSpPr/>
          <p:nvPr/>
        </p:nvSpPr>
        <p:spPr>
          <a:xfrm>
            <a:off x="1502569" y="5901333"/>
            <a:ext cx="12601932" cy="240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kern="0" spc="-24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Phishing emails often have typos and grammatical errors.</a:t>
            </a:r>
            <a:endParaRPr lang="en-US" sz="11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5899" y="6616541"/>
            <a:ext cx="751284" cy="120217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502569" y="6766798"/>
            <a:ext cx="2731413" cy="246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kern="0" spc="-31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Be Aware and Doubtful of Urgent Requests</a:t>
            </a:r>
            <a:endParaRPr lang="en-US" sz="1550" dirty="0"/>
          </a:p>
        </p:txBody>
      </p:sp>
      <p:sp>
        <p:nvSpPr>
          <p:cNvPr id="15" name="Text 8"/>
          <p:cNvSpPr/>
          <p:nvPr/>
        </p:nvSpPr>
        <p:spPr>
          <a:xfrm>
            <a:off x="1502569" y="7103507"/>
            <a:ext cx="12601932" cy="240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kern="0" spc="-24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Phishing emails often try to create a sense of urgency, so be cautious about any requests for immediate action.</a:t>
            </a:r>
            <a:endParaRPr lang="en-US" sz="1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2083" y="714851"/>
            <a:ext cx="7732633" cy="1323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b="1" kern="0" spc="-83" dirty="0">
                <a:solidFill>
                  <a:srgbClr val="FF8AAF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Protecting Yourself from Phishing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192083" y="2340293"/>
            <a:ext cx="3765590" cy="2482215"/>
          </a:xfrm>
          <a:prstGeom prst="roundRect">
            <a:avLst>
              <a:gd name="adj" fmla="val 341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01276" y="2549485"/>
            <a:ext cx="2646283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kern="0" spc="-42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Be Aware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401276" y="3001208"/>
            <a:ext cx="3347204" cy="16121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 cautious when opening emails, clicking on links, or downloading attachments. Be aware of the common tactics used in phishing attacks.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10159246" y="2340293"/>
            <a:ext cx="3765590" cy="2482215"/>
          </a:xfrm>
          <a:prstGeom prst="roundRect">
            <a:avLst>
              <a:gd name="adj" fmla="val 341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68439" y="2549485"/>
            <a:ext cx="2646283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kern="0" spc="-42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Use Strong Passwords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0368439" y="3001208"/>
            <a:ext cx="3347204" cy="967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strong, unique passwords and don't reuse the same password across multiple accounts.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192083" y="5024080"/>
            <a:ext cx="3765590" cy="2490549"/>
          </a:xfrm>
          <a:prstGeom prst="roundRect">
            <a:avLst>
              <a:gd name="adj" fmla="val 340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01276" y="5233273"/>
            <a:ext cx="3347204" cy="6615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kern="0" spc="-42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Enable Two-Factor Authentication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6401276" y="6015752"/>
            <a:ext cx="3347204" cy="1289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adds an extra layer of security to your accounts by requiring a code from your phone or email in addition to your password.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10159246" y="5024080"/>
            <a:ext cx="3765590" cy="2490549"/>
          </a:xfrm>
          <a:prstGeom prst="roundRect">
            <a:avLst>
              <a:gd name="adj" fmla="val 340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368439" y="5233273"/>
            <a:ext cx="3347204" cy="6615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050" b="1" kern="0" spc="-42" dirty="0">
                <a:solidFill>
                  <a:srgbClr val="E0D6DE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Keep Your Software Up to Date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0368439" y="6015752"/>
            <a:ext cx="3347204" cy="967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Regularly update your operating system and software to patch security vulnerabilities.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605116" y="5687122"/>
            <a:ext cx="11820952" cy="2419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4350" b="1" kern="0" spc="-87" dirty="0">
                <a:solidFill>
                  <a:srgbClr val="FF8AAF"/>
                </a:solidFill>
                <a:latin typeface="Petrona" pitchFamily="34" charset="0"/>
              </a:rPr>
              <a:t>This is the example of Phishing in this we made a fake</a:t>
            </a:r>
          </a:p>
          <a:p>
            <a:pPr marL="0" indent="0" algn="ctr">
              <a:lnSpc>
                <a:spcPts val="5400"/>
              </a:lnSpc>
              <a:buNone/>
            </a:pPr>
            <a:r>
              <a:rPr lang="en-US" sz="4350" b="1" kern="0" spc="-87" dirty="0">
                <a:solidFill>
                  <a:srgbClr val="FF8AAF"/>
                </a:solidFill>
                <a:latin typeface="Petrona" pitchFamily="34" charset="0"/>
              </a:rPr>
              <a:t>Web page of Google so that we can spoof the </a:t>
            </a:r>
          </a:p>
          <a:p>
            <a:pPr marL="0" indent="0" algn="ctr">
              <a:lnSpc>
                <a:spcPts val="5400"/>
              </a:lnSpc>
              <a:buNone/>
            </a:pPr>
            <a:r>
              <a:rPr lang="en-US" sz="4350" b="1" kern="0" spc="-87" dirty="0">
                <a:solidFill>
                  <a:srgbClr val="FF8AAF"/>
                </a:solidFill>
                <a:latin typeface="Petrona" pitchFamily="34" charset="0"/>
              </a:rPr>
              <a:t>Credentials of the target</a:t>
            </a:r>
            <a:endParaRPr lang="en-US" sz="4350" dirty="0"/>
          </a:p>
        </p:txBody>
      </p:sp>
      <p:sp>
        <p:nvSpPr>
          <p:cNvPr id="6" name="Text 3"/>
          <p:cNvSpPr/>
          <p:nvPr/>
        </p:nvSpPr>
        <p:spPr>
          <a:xfrm>
            <a:off x="954524" y="4521637"/>
            <a:ext cx="6146483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endParaRPr lang="en-US" sz="165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DF3E4B8-9684-4788-ABA8-C076E291C5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4445" y="122664"/>
            <a:ext cx="10093124" cy="536197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605116" y="6227180"/>
            <a:ext cx="11820952" cy="1879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4350" b="1" kern="0" spc="-87" dirty="0">
                <a:solidFill>
                  <a:srgbClr val="FF8AAF"/>
                </a:solidFill>
                <a:latin typeface="Petrona" pitchFamily="34" charset="0"/>
              </a:rPr>
              <a:t>You can see we got the </a:t>
            </a:r>
          </a:p>
          <a:p>
            <a:pPr marL="0" indent="0" algn="ctr">
              <a:lnSpc>
                <a:spcPts val="5400"/>
              </a:lnSpc>
              <a:buNone/>
            </a:pPr>
            <a:r>
              <a:rPr lang="en-US" sz="4350" b="1" kern="0" spc="-87" dirty="0">
                <a:solidFill>
                  <a:srgbClr val="FF8AAF"/>
                </a:solidFill>
                <a:latin typeface="Petrona" pitchFamily="34" charset="0"/>
              </a:rPr>
              <a:t>username and password of the victim</a:t>
            </a:r>
          </a:p>
        </p:txBody>
      </p:sp>
      <p:sp>
        <p:nvSpPr>
          <p:cNvPr id="6" name="Text 3"/>
          <p:cNvSpPr/>
          <p:nvPr/>
        </p:nvSpPr>
        <p:spPr>
          <a:xfrm>
            <a:off x="954524" y="4521637"/>
            <a:ext cx="6146483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endParaRPr lang="en-US" sz="16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5D7C37-8B8F-07DD-3C64-9B50622E1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552" y="0"/>
            <a:ext cx="11921295" cy="622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925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3"/>
          <p:cNvSpPr/>
          <p:nvPr/>
        </p:nvSpPr>
        <p:spPr>
          <a:xfrm>
            <a:off x="954524" y="4521637"/>
            <a:ext cx="6146483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endParaRPr lang="en-US" sz="16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B35B05-0EEF-EC29-D7D2-B0FDE65C7B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02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6318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569</Words>
  <Application>Microsoft Office PowerPoint</Application>
  <PresentationFormat>Custom</PresentationFormat>
  <Paragraphs>70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Inter</vt:lpstr>
      <vt:lpstr>Petrona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kaviraj sharma</cp:lastModifiedBy>
  <cp:revision>3</cp:revision>
  <dcterms:created xsi:type="dcterms:W3CDTF">2024-09-19T17:17:46Z</dcterms:created>
  <dcterms:modified xsi:type="dcterms:W3CDTF">2024-09-19T18:07:10Z</dcterms:modified>
</cp:coreProperties>
</file>